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2" r:id="rId4"/>
    <p:sldId id="302" r:id="rId5"/>
    <p:sldId id="303" r:id="rId6"/>
    <p:sldId id="304" r:id="rId7"/>
    <p:sldId id="305" r:id="rId8"/>
    <p:sldId id="296" r:id="rId9"/>
    <p:sldId id="306" r:id="rId10"/>
    <p:sldId id="307" r:id="rId11"/>
    <p:sldId id="308" r:id="rId12"/>
    <p:sldId id="309" r:id="rId13"/>
    <p:sldId id="311" r:id="rId14"/>
    <p:sldId id="310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27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6984"/>
    <a:srgbClr val="9B9B9B"/>
    <a:srgbClr val="2B9095"/>
    <a:srgbClr val="B0D4B6"/>
    <a:srgbClr val="DCECE6"/>
    <a:srgbClr val="86A38D"/>
    <a:srgbClr val="A1C7AD"/>
    <a:srgbClr val="94B49C"/>
    <a:srgbClr val="BEE7C8"/>
    <a:srgbClr val="DCE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Applying MLA Styles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and Formatting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C7E6081-B173-40AB-87A5-B0B3973F0E0F}"/>
              </a:ext>
            </a:extLst>
          </p:cNvPr>
          <p:cNvSpPr/>
          <p:nvPr/>
        </p:nvSpPr>
        <p:spPr>
          <a:xfrm>
            <a:off x="8451272" y="2281382"/>
            <a:ext cx="1773383" cy="600363"/>
          </a:xfrm>
          <a:prstGeom prst="roundRect">
            <a:avLst/>
          </a:prstGeom>
          <a:noFill/>
          <a:ln w="41275">
            <a:solidFill>
              <a:srgbClr val="4E69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15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7C70B88-71FA-4EC5-9FF1-EB68C53A155E}"/>
              </a:ext>
            </a:extLst>
          </p:cNvPr>
          <p:cNvCxnSpPr/>
          <p:nvPr/>
        </p:nvCxnSpPr>
        <p:spPr>
          <a:xfrm>
            <a:off x="6096000" y="3232727"/>
            <a:ext cx="0" cy="443346"/>
          </a:xfrm>
          <a:prstGeom prst="straightConnector1">
            <a:avLst/>
          </a:prstGeom>
          <a:ln w="28575">
            <a:solidFill>
              <a:srgbClr val="4E698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DE3320C5-B491-4515-AFA2-96FF5F7BAA49}"/>
              </a:ext>
            </a:extLst>
          </p:cNvPr>
          <p:cNvSpPr/>
          <p:nvPr/>
        </p:nvSpPr>
        <p:spPr>
          <a:xfrm>
            <a:off x="7361259" y="2743199"/>
            <a:ext cx="2124482" cy="845127"/>
          </a:xfrm>
          <a:prstGeom prst="wedgeRoundRectCallout">
            <a:avLst>
              <a:gd name="adj1" fmla="val -99983"/>
              <a:gd name="adj2" fmla="val 36704"/>
              <a:gd name="adj3" fmla="val 16667"/>
            </a:avLst>
          </a:prstGeom>
          <a:solidFill>
            <a:srgbClr val="4E69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Double space</a:t>
            </a:r>
          </a:p>
        </p:txBody>
      </p:sp>
    </p:spTree>
    <p:extLst>
      <p:ext uri="{BB962C8B-B14F-4D97-AF65-F5344CB8AC3E}">
        <p14:creationId xmlns:p14="http://schemas.microsoft.com/office/powerpoint/2010/main" val="3565002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7C70B88-71FA-4EC5-9FF1-EB68C53A155E}"/>
              </a:ext>
            </a:extLst>
          </p:cNvPr>
          <p:cNvCxnSpPr>
            <a:cxnSpLocks/>
          </p:cNvCxnSpPr>
          <p:nvPr/>
        </p:nvCxnSpPr>
        <p:spPr>
          <a:xfrm flipH="1">
            <a:off x="1524001" y="3777672"/>
            <a:ext cx="932873" cy="0"/>
          </a:xfrm>
          <a:prstGeom prst="straightConnector1">
            <a:avLst/>
          </a:prstGeom>
          <a:ln w="28575">
            <a:solidFill>
              <a:srgbClr val="4E698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DE3320C5-B491-4515-AFA2-96FF5F7BAA49}"/>
              </a:ext>
            </a:extLst>
          </p:cNvPr>
          <p:cNvSpPr/>
          <p:nvPr/>
        </p:nvSpPr>
        <p:spPr>
          <a:xfrm>
            <a:off x="2752314" y="2583872"/>
            <a:ext cx="2124482" cy="845127"/>
          </a:xfrm>
          <a:prstGeom prst="wedgeRoundRectCallout">
            <a:avLst>
              <a:gd name="adj1" fmla="val -88679"/>
              <a:gd name="adj2" fmla="val 77141"/>
              <a:gd name="adj3" fmla="val 16667"/>
            </a:avLst>
          </a:prstGeom>
          <a:solidFill>
            <a:srgbClr val="4E69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F713344-B823-4DA5-B423-B476BB1D2F85}"/>
              </a:ext>
            </a:extLst>
          </p:cNvPr>
          <p:cNvCxnSpPr>
            <a:cxnSpLocks/>
          </p:cNvCxnSpPr>
          <p:nvPr/>
        </p:nvCxnSpPr>
        <p:spPr>
          <a:xfrm flipH="1">
            <a:off x="2595419" y="4197927"/>
            <a:ext cx="447966" cy="0"/>
          </a:xfrm>
          <a:prstGeom prst="straightConnector1">
            <a:avLst/>
          </a:prstGeom>
          <a:ln w="28575">
            <a:solidFill>
              <a:srgbClr val="4E698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56CB170A-3EFC-4D52-909D-CE9C8701F4B9}"/>
              </a:ext>
            </a:extLst>
          </p:cNvPr>
          <p:cNvSpPr/>
          <p:nvPr/>
        </p:nvSpPr>
        <p:spPr>
          <a:xfrm>
            <a:off x="3431186" y="4471672"/>
            <a:ext cx="2124482" cy="845127"/>
          </a:xfrm>
          <a:prstGeom prst="wedgeRoundRectCallout">
            <a:avLst>
              <a:gd name="adj1" fmla="val -78245"/>
              <a:gd name="adj2" fmla="val -63842"/>
              <a:gd name="adj3" fmla="val 16667"/>
            </a:avLst>
          </a:prstGeom>
          <a:solidFill>
            <a:srgbClr val="4E69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Indent ½”</a:t>
            </a:r>
          </a:p>
        </p:txBody>
      </p:sp>
    </p:spTree>
    <p:extLst>
      <p:ext uri="{BB962C8B-B14F-4D97-AF65-F5344CB8AC3E}">
        <p14:creationId xmlns:p14="http://schemas.microsoft.com/office/powerpoint/2010/main" val="1212517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51E81D-CAB0-4E62-8C0C-C6A7079576AC}"/>
              </a:ext>
            </a:extLst>
          </p:cNvPr>
          <p:cNvSpPr/>
          <p:nvPr/>
        </p:nvSpPr>
        <p:spPr>
          <a:xfrm>
            <a:off x="2456873" y="3620655"/>
            <a:ext cx="1533236" cy="304800"/>
          </a:xfrm>
          <a:prstGeom prst="rect">
            <a:avLst/>
          </a:prstGeom>
          <a:solidFill>
            <a:srgbClr val="FFFF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45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51E81D-CAB0-4E62-8C0C-C6A7079576AC}"/>
              </a:ext>
            </a:extLst>
          </p:cNvPr>
          <p:cNvSpPr/>
          <p:nvPr/>
        </p:nvSpPr>
        <p:spPr>
          <a:xfrm>
            <a:off x="3953163" y="3602182"/>
            <a:ext cx="5366328" cy="304800"/>
          </a:xfrm>
          <a:prstGeom prst="rect">
            <a:avLst/>
          </a:prstGeom>
          <a:solidFill>
            <a:schemeClr val="accent2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A61685-BD0E-471A-BF97-BD4E925A413D}"/>
              </a:ext>
            </a:extLst>
          </p:cNvPr>
          <p:cNvSpPr/>
          <p:nvPr/>
        </p:nvSpPr>
        <p:spPr>
          <a:xfrm>
            <a:off x="2969491" y="4046593"/>
            <a:ext cx="798945" cy="304800"/>
          </a:xfrm>
          <a:prstGeom prst="rect">
            <a:avLst/>
          </a:prstGeom>
          <a:solidFill>
            <a:schemeClr val="accent2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88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6A61685-BD0E-471A-BF97-BD4E925A413D}"/>
              </a:ext>
            </a:extLst>
          </p:cNvPr>
          <p:cNvSpPr/>
          <p:nvPr/>
        </p:nvSpPr>
        <p:spPr>
          <a:xfrm>
            <a:off x="3745345" y="4037356"/>
            <a:ext cx="1953491" cy="304800"/>
          </a:xfrm>
          <a:prstGeom prst="rect">
            <a:avLst/>
          </a:prstGeom>
          <a:solidFill>
            <a:schemeClr val="accent5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73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6A61685-BD0E-471A-BF97-BD4E925A413D}"/>
              </a:ext>
            </a:extLst>
          </p:cNvPr>
          <p:cNvSpPr/>
          <p:nvPr/>
        </p:nvSpPr>
        <p:spPr>
          <a:xfrm>
            <a:off x="5666508" y="4018884"/>
            <a:ext cx="503383" cy="304800"/>
          </a:xfrm>
          <a:prstGeom prst="rect">
            <a:avLst/>
          </a:prstGeom>
          <a:solidFill>
            <a:schemeClr val="accent6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71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354CEE3-043F-4625-BA82-876E193DD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72" y="1476102"/>
            <a:ext cx="9354856" cy="390579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6A61685-BD0E-471A-BF97-BD4E925A413D}"/>
              </a:ext>
            </a:extLst>
          </p:cNvPr>
          <p:cNvSpPr/>
          <p:nvPr/>
        </p:nvSpPr>
        <p:spPr>
          <a:xfrm>
            <a:off x="6165272" y="4018884"/>
            <a:ext cx="946728" cy="304800"/>
          </a:xfrm>
          <a:prstGeom prst="rect">
            <a:avLst/>
          </a:prstGeom>
          <a:solidFill>
            <a:schemeClr val="accent3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74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llout: Down Arrow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1963302" y="1698543"/>
            <a:ext cx="8272898" cy="1451045"/>
          </a:xfrm>
          <a:prstGeom prst="downArrowCallou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Large amount of information in a few sentences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46CC84-B7B6-45BF-B85E-6383E7FF3543}"/>
              </a:ext>
            </a:extLst>
          </p:cNvPr>
          <p:cNvGrpSpPr/>
          <p:nvPr/>
        </p:nvGrpSpPr>
        <p:grpSpPr>
          <a:xfrm>
            <a:off x="3821006" y="3613560"/>
            <a:ext cx="4549988" cy="983671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0C79ED8-2573-403B-8FA9-CA8B51B65F5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8F1568D-A5B0-4B05-BBE1-F6592AA161D1}"/>
                </a:ext>
              </a:extLst>
            </p:cNvPr>
            <p:cNvSpPr txBox="1"/>
            <p:nvPr/>
          </p:nvSpPr>
          <p:spPr>
            <a:xfrm>
              <a:off x="1357204" y="1912224"/>
              <a:ext cx="1664514" cy="11050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broad overview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405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1881188" y="2527983"/>
            <a:ext cx="2248480" cy="180203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Written in own words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B0BE15-80B7-45F4-A61B-D0B24963DA52}"/>
              </a:ext>
            </a:extLst>
          </p:cNvPr>
          <p:cNvSpPr/>
          <p:nvPr/>
        </p:nvSpPr>
        <p:spPr>
          <a:xfrm>
            <a:off x="4971760" y="2527983"/>
            <a:ext cx="2248480" cy="180203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Borrowed ideas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EB75CF-EE90-4551-9936-712CF1310F55}"/>
              </a:ext>
            </a:extLst>
          </p:cNvPr>
          <p:cNvSpPr/>
          <p:nvPr/>
        </p:nvSpPr>
        <p:spPr>
          <a:xfrm>
            <a:off x="8062332" y="2527983"/>
            <a:ext cx="2248480" cy="180203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Must cite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D6E329-1105-43B1-85FB-5E150E10B883}"/>
              </a:ext>
            </a:extLst>
          </p:cNvPr>
          <p:cNvSpPr/>
          <p:nvPr/>
        </p:nvSpPr>
        <p:spPr>
          <a:xfrm>
            <a:off x="4079722" y="2924049"/>
            <a:ext cx="941985" cy="1009902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50512B1-0FD2-414C-83C4-DBD00B08B01F}"/>
              </a:ext>
            </a:extLst>
          </p:cNvPr>
          <p:cNvSpPr/>
          <p:nvPr/>
        </p:nvSpPr>
        <p:spPr>
          <a:xfrm>
            <a:off x="7170294" y="2923309"/>
            <a:ext cx="941985" cy="1009902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0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Ways to Integrate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73143"/>
            <a:ext cx="8265395" cy="2968124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36EA7F-200B-45C0-BD96-2450BEFB04A3}"/>
              </a:ext>
            </a:extLst>
          </p:cNvPr>
          <p:cNvGrpSpPr/>
          <p:nvPr/>
        </p:nvGrpSpPr>
        <p:grpSpPr>
          <a:xfrm>
            <a:off x="2515349" y="2353797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5C56635A-884E-4D3C-8516-B5A1C41EFA6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0A40A38-D602-4071-B87A-47F526DC9165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Summaries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3FFFD50-287C-40FE-B0FC-53B162AE2A2D}"/>
              </a:ext>
            </a:extLst>
          </p:cNvPr>
          <p:cNvGrpSpPr/>
          <p:nvPr/>
        </p:nvGrpSpPr>
        <p:grpSpPr>
          <a:xfrm>
            <a:off x="5059235" y="236270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0E7E72C5-35A5-4424-A130-82AF5CCBE7C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D943D2C-ABAF-4DCA-8B7A-381AE1247837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Paraphrases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01DD760-D6E9-4596-A3D6-453D919C19A0}"/>
              </a:ext>
            </a:extLst>
          </p:cNvPr>
          <p:cNvGrpSpPr/>
          <p:nvPr/>
        </p:nvGrpSpPr>
        <p:grpSpPr>
          <a:xfrm>
            <a:off x="7603121" y="236270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DDF4FA3-9E7A-4723-87AB-63C0ABCF4894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AD91F3-4CF1-490D-BBAB-081B57A9FE4A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Quotations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0602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3099252" y="1718882"/>
            <a:ext cx="6608166" cy="94488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200" dirty="0"/>
              <a:t>More in depth than a summary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D6E329-1105-43B1-85FB-5E150E10B883}"/>
              </a:ext>
            </a:extLst>
          </p:cNvPr>
          <p:cNvSpPr/>
          <p:nvPr/>
        </p:nvSpPr>
        <p:spPr>
          <a:xfrm>
            <a:off x="2324812" y="1686375"/>
            <a:ext cx="941985" cy="1009902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78C4A-7BAE-4B5A-904F-C2971342FF52}"/>
              </a:ext>
            </a:extLst>
          </p:cNvPr>
          <p:cNvSpPr/>
          <p:nvPr/>
        </p:nvSpPr>
        <p:spPr>
          <a:xfrm>
            <a:off x="3099252" y="3277250"/>
            <a:ext cx="6608166" cy="94488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200" dirty="0"/>
              <a:t>Refer to something specific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73D8F0D-F2A8-4B34-BC04-42DB9CE2ECB6}"/>
              </a:ext>
            </a:extLst>
          </p:cNvPr>
          <p:cNvSpPr/>
          <p:nvPr/>
        </p:nvSpPr>
        <p:spPr>
          <a:xfrm>
            <a:off x="2324812" y="3244743"/>
            <a:ext cx="941985" cy="1009902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7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Avoid Plagiarism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7CE4AE-48B6-4737-AD7A-4984A9C86299}"/>
              </a:ext>
            </a:extLst>
          </p:cNvPr>
          <p:cNvGrpSpPr/>
          <p:nvPr/>
        </p:nvGrpSpPr>
        <p:grpSpPr>
          <a:xfrm>
            <a:off x="2673291" y="1617739"/>
            <a:ext cx="6914054" cy="395175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7F235A4D-2810-4661-ACB2-79CD71A80EE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6895E8-D965-450E-8F46-EE2288A77CCC}"/>
                </a:ext>
              </a:extLst>
            </p:cNvPr>
            <p:cNvSpPr txBox="1"/>
            <p:nvPr/>
          </p:nvSpPr>
          <p:spPr>
            <a:xfrm>
              <a:off x="1357204" y="1898826"/>
              <a:ext cx="1664514" cy="30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Change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302DDC-024D-46DD-8CA4-0240986B9D0D}"/>
              </a:ext>
            </a:extLst>
          </p:cNvPr>
          <p:cNvGrpSpPr/>
          <p:nvPr/>
        </p:nvGrpSpPr>
        <p:grpSpPr>
          <a:xfrm>
            <a:off x="3373558" y="3236476"/>
            <a:ext cx="2402091" cy="1176261"/>
            <a:chOff x="1149291" y="1753237"/>
            <a:chExt cx="2080340" cy="1617913"/>
          </a:xfrm>
          <a:solidFill>
            <a:schemeClr val="bg1"/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0A1AC54C-4F4B-4517-9B7A-6583F3F789B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 w="57150">
              <a:solidFill>
                <a:srgbClr val="2B909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BD0795C-AE76-45F1-9113-CF79019FD5F1}"/>
                </a:ext>
              </a:extLst>
            </p:cNvPr>
            <p:cNvSpPr txBox="1"/>
            <p:nvPr/>
          </p:nvSpPr>
          <p:spPr>
            <a:xfrm>
              <a:off x="1357204" y="2093671"/>
              <a:ext cx="1664514" cy="7360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words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751FBB4-1ECB-4A42-AFDC-DB312330167F}"/>
              </a:ext>
            </a:extLst>
          </p:cNvPr>
          <p:cNvGrpSpPr/>
          <p:nvPr/>
        </p:nvGrpSpPr>
        <p:grpSpPr>
          <a:xfrm>
            <a:off x="6475916" y="3236476"/>
            <a:ext cx="2402091" cy="1176261"/>
            <a:chOff x="1149291" y="1753237"/>
            <a:chExt cx="2080340" cy="1617913"/>
          </a:xfrm>
          <a:solidFill>
            <a:schemeClr val="bg1"/>
          </a:solidFill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7E0A102C-0DDA-4A9D-BBB0-E6B7B269145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 w="57150">
              <a:solidFill>
                <a:srgbClr val="2B909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FAD8F5-B10D-4ABF-BD12-0BF7323EF4C5}"/>
                </a:ext>
              </a:extLst>
            </p:cNvPr>
            <p:cNvSpPr txBox="1"/>
            <p:nvPr/>
          </p:nvSpPr>
          <p:spPr>
            <a:xfrm>
              <a:off x="1360467" y="1798732"/>
              <a:ext cx="1664514" cy="148168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/>
                <a:t>sentence structure</a:t>
              </a:r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59CFC21F-5F87-4520-B764-1B58ED5B662F}"/>
              </a:ext>
            </a:extLst>
          </p:cNvPr>
          <p:cNvSpPr/>
          <p:nvPr/>
        </p:nvSpPr>
        <p:spPr>
          <a:xfrm>
            <a:off x="5615980" y="3314581"/>
            <a:ext cx="960039" cy="962821"/>
          </a:xfrm>
          <a:prstGeom prst="ellipse">
            <a:avLst/>
          </a:prstGeom>
          <a:solidFill>
            <a:schemeClr val="bg1"/>
          </a:solidFill>
          <a:ln w="76200">
            <a:solidFill>
              <a:srgbClr val="2B90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&amp;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45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Paraphrase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91C487-65AD-4DD6-B5BB-91335104691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EE6DE49-1618-4D1D-A89C-08C76CBD5A5A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6A86B3B-E75A-48E9-B870-CF9B4586F89F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29F59AC-E57B-4F7C-92A2-1A6DD7858633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CDF2E3A9-492F-4C51-9338-C241F470717A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→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97EE538-DBB1-40E9-B661-608B3D731DC8}"/>
                </a:ext>
              </a:extLst>
            </p:cNvPr>
            <p:cNvSpPr txBox="1"/>
            <p:nvPr/>
          </p:nvSpPr>
          <p:spPr>
            <a:xfrm>
              <a:off x="790216" y="1853691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Original Source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CC3C845-3999-44BB-BE36-AAB4C997B349}"/>
                </a:ext>
              </a:extLst>
            </p:cNvPr>
            <p:cNvSpPr txBox="1"/>
            <p:nvPr/>
          </p:nvSpPr>
          <p:spPr>
            <a:xfrm>
              <a:off x="5057478" y="1853691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Paraphrase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64F190-4B7F-4CDC-9D5B-1E2E0312E132}"/>
              </a:ext>
            </a:extLst>
          </p:cNvPr>
          <p:cNvSpPr/>
          <p:nvPr/>
        </p:nvSpPr>
        <p:spPr>
          <a:xfrm>
            <a:off x="2661210" y="2342156"/>
            <a:ext cx="2996833" cy="232520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Marketing companies usually target children around the age when they begin to have influence over their peers in order to reach more of the same demographic.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23E1504-EC20-4492-BDFD-A34605094545}"/>
              </a:ext>
            </a:extLst>
          </p:cNvPr>
          <p:cNvSpPr/>
          <p:nvPr/>
        </p:nvSpPr>
        <p:spPr>
          <a:xfrm>
            <a:off x="6533957" y="2342156"/>
            <a:ext cx="2996833" cy="232520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Advertisements are geared towards kids old enough to utilize peer pressure. That way they have access to a larger spectrum of consumers.</a:t>
            </a:r>
          </a:p>
        </p:txBody>
      </p:sp>
    </p:spTree>
    <p:extLst>
      <p:ext uri="{BB962C8B-B14F-4D97-AF65-F5344CB8AC3E}">
        <p14:creationId xmlns:p14="http://schemas.microsoft.com/office/powerpoint/2010/main" val="3018131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Direct words of the source</a:t>
            </a:r>
          </a:p>
        </p:txBody>
      </p:sp>
      <p:sp>
        <p:nvSpPr>
          <p:cNvPr id="5" name="Callout: Up Arrow 4">
            <a:extLst>
              <a:ext uri="{FF2B5EF4-FFF2-40B4-BE49-F238E27FC236}">
                <a16:creationId xmlns:a16="http://schemas.microsoft.com/office/drawing/2014/main" id="{44A1421F-8181-4815-A489-9C69193F5DEE}"/>
              </a:ext>
            </a:extLst>
          </p:cNvPr>
          <p:cNvSpPr/>
          <p:nvPr/>
        </p:nvSpPr>
        <p:spPr>
          <a:xfrm>
            <a:off x="1420283" y="2923874"/>
            <a:ext cx="9351433" cy="3260483"/>
          </a:xfrm>
          <a:prstGeom prst="upArrowCallout">
            <a:avLst/>
          </a:prstGeom>
          <a:noFill/>
          <a:ln w="44450">
            <a:solidFill>
              <a:srgbClr val="4E69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BD143-D6D6-4E6B-A0C0-AC8B715E035E}"/>
              </a:ext>
            </a:extLst>
          </p:cNvPr>
          <p:cNvSpPr txBox="1"/>
          <p:nvPr/>
        </p:nvSpPr>
        <p:spPr>
          <a:xfrm>
            <a:off x="2604653" y="4645891"/>
            <a:ext cx="6982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Only used when author’s words are powerful and unique</a:t>
            </a:r>
          </a:p>
        </p:txBody>
      </p:sp>
    </p:spTree>
    <p:extLst>
      <p:ext uri="{BB962C8B-B14F-4D97-AF65-F5344CB8AC3E}">
        <p14:creationId xmlns:p14="http://schemas.microsoft.com/office/powerpoint/2010/main" val="1861142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row: Right 8">
            <a:extLst>
              <a:ext uri="{FF2B5EF4-FFF2-40B4-BE49-F238E27FC236}">
                <a16:creationId xmlns:a16="http://schemas.microsoft.com/office/drawing/2014/main" id="{26BC791B-4E1D-4E64-A77A-9436D663524A}"/>
              </a:ext>
            </a:extLst>
          </p:cNvPr>
          <p:cNvSpPr/>
          <p:nvPr/>
        </p:nvSpPr>
        <p:spPr>
          <a:xfrm rot="8982021">
            <a:off x="7592799" y="3329186"/>
            <a:ext cx="1634172" cy="949312"/>
          </a:xfrm>
          <a:prstGeom prst="rightArrow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C0B11CE-99B0-440C-9FCC-E81196660232}"/>
              </a:ext>
            </a:extLst>
          </p:cNvPr>
          <p:cNvSpPr/>
          <p:nvPr/>
        </p:nvSpPr>
        <p:spPr>
          <a:xfrm rot="5400000">
            <a:off x="5278013" y="2184060"/>
            <a:ext cx="1634172" cy="949312"/>
          </a:xfrm>
          <a:prstGeom prst="rightArrow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59E3A556-6EAB-4DA6-9D30-16903E38E576}"/>
              </a:ext>
            </a:extLst>
          </p:cNvPr>
          <p:cNvSpPr/>
          <p:nvPr/>
        </p:nvSpPr>
        <p:spPr>
          <a:xfrm rot="1451020">
            <a:off x="2983033" y="3383512"/>
            <a:ext cx="1634172" cy="949312"/>
          </a:xfrm>
          <a:prstGeom prst="rightArrow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96205E7-6AAF-4520-A3DD-C887C927F27B}"/>
              </a:ext>
            </a:extLst>
          </p:cNvPr>
          <p:cNvGrpSpPr/>
          <p:nvPr/>
        </p:nvGrpSpPr>
        <p:grpSpPr>
          <a:xfrm>
            <a:off x="1524001" y="2562763"/>
            <a:ext cx="2113279" cy="1287513"/>
            <a:chOff x="1906953" y="5090779"/>
            <a:chExt cx="5443662" cy="693935"/>
          </a:xfrm>
          <a:solidFill>
            <a:srgbClr val="4E6984"/>
          </a:solidFill>
        </p:grpSpPr>
        <p:sp>
          <p:nvSpPr>
            <p:cNvPr id="13" name="Rectangle 40">
              <a:extLst>
                <a:ext uri="{FF2B5EF4-FFF2-40B4-BE49-F238E27FC236}">
                  <a16:creationId xmlns:a16="http://schemas.microsoft.com/office/drawing/2014/main" id="{45745658-6B6F-4F62-A8D5-3FBC0D70DD4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D32BE7D-AF93-48A2-A2CE-9163D158BE96}"/>
                </a:ext>
              </a:extLst>
            </p:cNvPr>
            <p:cNvSpPr txBox="1"/>
            <p:nvPr/>
          </p:nvSpPr>
          <p:spPr>
            <a:xfrm>
              <a:off x="1962384" y="5158379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Signal Phrase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CC5E72-CEFD-4A49-8E68-3C00751D674D}"/>
              </a:ext>
            </a:extLst>
          </p:cNvPr>
          <p:cNvGrpSpPr/>
          <p:nvPr/>
        </p:nvGrpSpPr>
        <p:grpSpPr>
          <a:xfrm>
            <a:off x="5038459" y="1400670"/>
            <a:ext cx="2113279" cy="1287513"/>
            <a:chOff x="1906953" y="5090779"/>
            <a:chExt cx="5443662" cy="693935"/>
          </a:xfrm>
          <a:solidFill>
            <a:srgbClr val="4E6984"/>
          </a:solidFill>
        </p:grpSpPr>
        <p:sp>
          <p:nvSpPr>
            <p:cNvPr id="16" name="Rectangle 40">
              <a:extLst>
                <a:ext uri="{FF2B5EF4-FFF2-40B4-BE49-F238E27FC236}">
                  <a16:creationId xmlns:a16="http://schemas.microsoft.com/office/drawing/2014/main" id="{0B0442BC-EB06-4A2D-9DE9-5C429DA752EF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8B80208-340F-44B1-80DD-12478E010ADD}"/>
                </a:ext>
              </a:extLst>
            </p:cNvPr>
            <p:cNvSpPr txBox="1"/>
            <p:nvPr/>
          </p:nvSpPr>
          <p:spPr>
            <a:xfrm>
              <a:off x="1991590" y="5168027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Quotation Marks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12EB7CC-243E-40E0-857C-03FB332B98F5}"/>
              </a:ext>
            </a:extLst>
          </p:cNvPr>
          <p:cNvGrpSpPr/>
          <p:nvPr/>
        </p:nvGrpSpPr>
        <p:grpSpPr>
          <a:xfrm>
            <a:off x="8554719" y="2568107"/>
            <a:ext cx="2113280" cy="1287513"/>
            <a:chOff x="1906950" y="5090779"/>
            <a:chExt cx="5443665" cy="693935"/>
          </a:xfrm>
          <a:solidFill>
            <a:srgbClr val="4E6984"/>
          </a:solidFill>
        </p:grpSpPr>
        <p:sp>
          <p:nvSpPr>
            <p:cNvPr id="19" name="Rectangle 40">
              <a:extLst>
                <a:ext uri="{FF2B5EF4-FFF2-40B4-BE49-F238E27FC236}">
                  <a16:creationId xmlns:a16="http://schemas.microsoft.com/office/drawing/2014/main" id="{2A4A76D2-183C-4CA6-8556-3F18BBCEB911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7ECD608-E12D-4772-B7B5-7B792ED2A4B9}"/>
                </a:ext>
              </a:extLst>
            </p:cNvPr>
            <p:cNvSpPr txBox="1"/>
            <p:nvPr/>
          </p:nvSpPr>
          <p:spPr>
            <a:xfrm>
              <a:off x="1906950" y="5150395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In-Text Citations</a:t>
              </a:r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2C29433B-C3C2-47BA-82FB-13234006C3A8}"/>
              </a:ext>
            </a:extLst>
          </p:cNvPr>
          <p:cNvSpPr/>
          <p:nvPr/>
        </p:nvSpPr>
        <p:spPr>
          <a:xfrm>
            <a:off x="4517777" y="3582001"/>
            <a:ext cx="3156445" cy="2026846"/>
          </a:xfrm>
          <a:prstGeom prst="ellipse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184805-ECBC-4D7B-953B-22774D02B7A4}"/>
              </a:ext>
            </a:extLst>
          </p:cNvPr>
          <p:cNvSpPr txBox="1"/>
          <p:nvPr/>
        </p:nvSpPr>
        <p:spPr>
          <a:xfrm>
            <a:off x="5253441" y="4302731"/>
            <a:ext cx="1685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Quote</a:t>
            </a:r>
          </a:p>
        </p:txBody>
      </p:sp>
    </p:spTree>
    <p:extLst>
      <p:ext uri="{BB962C8B-B14F-4D97-AF65-F5344CB8AC3E}">
        <p14:creationId xmlns:p14="http://schemas.microsoft.com/office/powerpoint/2010/main" val="3325813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Quotation with signal phrase and in-text citation: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BD143-D6D6-4E6B-A0C0-AC8B715E035E}"/>
              </a:ext>
            </a:extLst>
          </p:cNvPr>
          <p:cNvSpPr txBox="1"/>
          <p:nvPr/>
        </p:nvSpPr>
        <p:spPr>
          <a:xfrm>
            <a:off x="1773380" y="3354543"/>
            <a:ext cx="8709893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In </a:t>
            </a:r>
            <a:r>
              <a:rPr lang="en-US" sz="2800" i="1" dirty="0">
                <a:solidFill>
                  <a:schemeClr val="bg1"/>
                </a:solidFill>
                <a:highlight>
                  <a:srgbClr val="4E6984"/>
                </a:highlight>
              </a:rPr>
              <a:t>The Catcher and the Rye</a:t>
            </a:r>
            <a:r>
              <a:rPr lang="en-US" sz="2800" dirty="0"/>
              <a:t>, Holden says, “I’m quite illiterate, but I read a lot” </a:t>
            </a:r>
            <a:r>
              <a:rPr lang="en-US" sz="2800" dirty="0">
                <a:solidFill>
                  <a:schemeClr val="bg1"/>
                </a:solidFill>
                <a:highlight>
                  <a:srgbClr val="4E6984"/>
                </a:highlight>
              </a:rPr>
              <a:t>(Salinger 18).</a:t>
            </a:r>
          </a:p>
        </p:txBody>
      </p:sp>
    </p:spTree>
    <p:extLst>
      <p:ext uri="{BB962C8B-B14F-4D97-AF65-F5344CB8AC3E}">
        <p14:creationId xmlns:p14="http://schemas.microsoft.com/office/powerpoint/2010/main" val="368256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73143"/>
            <a:ext cx="8265395" cy="2968124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36EA7F-200B-45C0-BD96-2450BEFB04A3}"/>
              </a:ext>
            </a:extLst>
          </p:cNvPr>
          <p:cNvGrpSpPr/>
          <p:nvPr/>
        </p:nvGrpSpPr>
        <p:grpSpPr>
          <a:xfrm>
            <a:off x="2515349" y="2353797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5C56635A-884E-4D3C-8516-B5A1C41EFA6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0A40A38-D602-4071-B87A-47F526DC9165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Summaries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3FFFD50-287C-40FE-B0FC-53B162AE2A2D}"/>
              </a:ext>
            </a:extLst>
          </p:cNvPr>
          <p:cNvGrpSpPr/>
          <p:nvPr/>
        </p:nvGrpSpPr>
        <p:grpSpPr>
          <a:xfrm>
            <a:off x="5059235" y="236270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0E7E72C5-35A5-4424-A130-82AF5CCBE7C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D943D2C-ABAF-4DCA-8B7A-381AE1247837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Paraphrases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01DD760-D6E9-4596-A3D6-453D919C19A0}"/>
              </a:ext>
            </a:extLst>
          </p:cNvPr>
          <p:cNvGrpSpPr/>
          <p:nvPr/>
        </p:nvGrpSpPr>
        <p:grpSpPr>
          <a:xfrm>
            <a:off x="7603121" y="236270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DDF4FA3-9E7A-4723-87AB-63C0ABCF4894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AD91F3-4CF1-490D-BBAB-081B57A9FE4A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Quotations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2214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Citing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3"/>
            <a:ext cx="3150565" cy="2475523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Within the text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15F1CD5-3C5E-4048-9608-CDF6B00B149E}"/>
              </a:ext>
            </a:extLst>
          </p:cNvPr>
          <p:cNvSpPr/>
          <p:nvPr/>
        </p:nvSpPr>
        <p:spPr>
          <a:xfrm>
            <a:off x="7078133" y="1698543"/>
            <a:ext cx="3150565" cy="2475523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List of Works Cited</a:t>
            </a:r>
          </a:p>
        </p:txBody>
      </p:sp>
    </p:spTree>
    <p:extLst>
      <p:ext uri="{BB962C8B-B14F-4D97-AF65-F5344CB8AC3E}">
        <p14:creationId xmlns:p14="http://schemas.microsoft.com/office/powerpoint/2010/main" val="234786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Present source information in sentence form</a:t>
            </a:r>
          </a:p>
        </p:txBody>
      </p:sp>
    </p:spTree>
    <p:extLst>
      <p:ext uri="{BB962C8B-B14F-4D97-AF65-F5344CB8AC3E}">
        <p14:creationId xmlns:p14="http://schemas.microsoft.com/office/powerpoint/2010/main" val="303148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Present source information in sentence form</a:t>
            </a:r>
          </a:p>
        </p:txBody>
      </p:sp>
      <p:sp>
        <p:nvSpPr>
          <p:cNvPr id="5" name="Callout: Up Arrow 4">
            <a:extLst>
              <a:ext uri="{FF2B5EF4-FFF2-40B4-BE49-F238E27FC236}">
                <a16:creationId xmlns:a16="http://schemas.microsoft.com/office/drawing/2014/main" id="{44A1421F-8181-4815-A489-9C69193F5DEE}"/>
              </a:ext>
            </a:extLst>
          </p:cNvPr>
          <p:cNvSpPr/>
          <p:nvPr/>
        </p:nvSpPr>
        <p:spPr>
          <a:xfrm>
            <a:off x="1420283" y="2923874"/>
            <a:ext cx="9351433" cy="3260483"/>
          </a:xfrm>
          <a:prstGeom prst="upArrowCallout">
            <a:avLst/>
          </a:prstGeom>
          <a:noFill/>
          <a:ln w="44450">
            <a:solidFill>
              <a:srgbClr val="4E69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BD143-D6D6-4E6B-A0C0-AC8B715E035E}"/>
              </a:ext>
            </a:extLst>
          </p:cNvPr>
          <p:cNvSpPr txBox="1"/>
          <p:nvPr/>
        </p:nvSpPr>
        <p:spPr>
          <a:xfrm>
            <a:off x="2604653" y="4645891"/>
            <a:ext cx="6982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“According to ‘Age-Targeted Marketing,’ Billow writes…”</a:t>
            </a:r>
          </a:p>
        </p:txBody>
      </p:sp>
    </p:spTree>
    <p:extLst>
      <p:ext uri="{BB962C8B-B14F-4D97-AF65-F5344CB8AC3E}">
        <p14:creationId xmlns:p14="http://schemas.microsoft.com/office/powerpoint/2010/main" val="141770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265DAE-5937-4FE1-8ADC-90CD52F97B7E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Present source information in sentence form</a:t>
            </a:r>
          </a:p>
        </p:txBody>
      </p:sp>
      <p:sp>
        <p:nvSpPr>
          <p:cNvPr id="5" name="Callout: Up Arrow 4">
            <a:extLst>
              <a:ext uri="{FF2B5EF4-FFF2-40B4-BE49-F238E27FC236}">
                <a16:creationId xmlns:a16="http://schemas.microsoft.com/office/drawing/2014/main" id="{44A1421F-8181-4815-A489-9C69193F5DEE}"/>
              </a:ext>
            </a:extLst>
          </p:cNvPr>
          <p:cNvSpPr/>
          <p:nvPr/>
        </p:nvSpPr>
        <p:spPr>
          <a:xfrm>
            <a:off x="1420283" y="2923874"/>
            <a:ext cx="9351433" cy="3260483"/>
          </a:xfrm>
          <a:prstGeom prst="upArrowCallout">
            <a:avLst/>
          </a:prstGeom>
          <a:noFill/>
          <a:ln w="44450">
            <a:solidFill>
              <a:srgbClr val="4E69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BD143-D6D6-4E6B-A0C0-AC8B715E035E}"/>
              </a:ext>
            </a:extLst>
          </p:cNvPr>
          <p:cNvSpPr txBox="1"/>
          <p:nvPr/>
        </p:nvSpPr>
        <p:spPr>
          <a:xfrm>
            <a:off x="2604653" y="4645891"/>
            <a:ext cx="6982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“According to </a:t>
            </a:r>
            <a:r>
              <a:rPr lang="en-US" sz="2800" dirty="0">
                <a:highlight>
                  <a:srgbClr val="B0D4B6"/>
                </a:highlight>
              </a:rPr>
              <a:t>‘Age-Targeted Marketing,’</a:t>
            </a:r>
            <a:r>
              <a:rPr lang="en-US" sz="2800" dirty="0"/>
              <a:t> </a:t>
            </a:r>
            <a:r>
              <a:rPr lang="en-US" sz="2800" dirty="0">
                <a:highlight>
                  <a:srgbClr val="B0D4B6"/>
                </a:highlight>
              </a:rPr>
              <a:t>Billow</a:t>
            </a:r>
            <a:r>
              <a:rPr lang="en-US" sz="2800" dirty="0"/>
              <a:t> writes…”</a:t>
            </a:r>
          </a:p>
        </p:txBody>
      </p:sp>
    </p:spTree>
    <p:extLst>
      <p:ext uri="{BB962C8B-B14F-4D97-AF65-F5344CB8AC3E}">
        <p14:creationId xmlns:p14="http://schemas.microsoft.com/office/powerpoint/2010/main" val="355099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Exactly where information is found</a:t>
            </a:r>
          </a:p>
        </p:txBody>
      </p:sp>
    </p:spTree>
    <p:extLst>
      <p:ext uri="{BB962C8B-B14F-4D97-AF65-F5344CB8AC3E}">
        <p14:creationId xmlns:p14="http://schemas.microsoft.com/office/powerpoint/2010/main" val="1720893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1963302" y="1698544"/>
            <a:ext cx="8272898" cy="100232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Exactly where information </a:t>
            </a:r>
            <a:r>
              <a:rPr lang="en-US" sz="3200"/>
              <a:t>is found</a:t>
            </a:r>
            <a:endParaRPr lang="en-US" sz="3200" dirty="0"/>
          </a:p>
        </p:txBody>
      </p:sp>
      <p:sp>
        <p:nvSpPr>
          <p:cNvPr id="5" name="Callout: Right Arrow 4">
            <a:extLst>
              <a:ext uri="{FF2B5EF4-FFF2-40B4-BE49-F238E27FC236}">
                <a16:creationId xmlns:a16="http://schemas.microsoft.com/office/drawing/2014/main" id="{DB76B824-1EDB-4DFF-ADFD-3ABEF74DFAD8}"/>
              </a:ext>
            </a:extLst>
          </p:cNvPr>
          <p:cNvSpPr/>
          <p:nvPr/>
        </p:nvSpPr>
        <p:spPr>
          <a:xfrm>
            <a:off x="2189018" y="3343564"/>
            <a:ext cx="3288146" cy="2576945"/>
          </a:xfrm>
          <a:prstGeom prst="rightArrowCallout">
            <a:avLst/>
          </a:prstGeom>
          <a:noFill/>
          <a:ln w="38100">
            <a:solidFill>
              <a:srgbClr val="9B9B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6B73D7-AEF7-4007-B679-DC9E17C87BB4}"/>
              </a:ext>
            </a:extLst>
          </p:cNvPr>
          <p:cNvSpPr txBox="1"/>
          <p:nvPr/>
        </p:nvSpPr>
        <p:spPr>
          <a:xfrm>
            <a:off x="2512291" y="4393364"/>
            <a:ext cx="1542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Author-page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D1B2C0C-E616-4357-9006-E771D7E2F775}"/>
              </a:ext>
            </a:extLst>
          </p:cNvPr>
          <p:cNvGrpSpPr/>
          <p:nvPr/>
        </p:nvGrpSpPr>
        <p:grpSpPr>
          <a:xfrm>
            <a:off x="6340128" y="3159360"/>
            <a:ext cx="3801400" cy="114929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944F627-FCC0-4020-8836-645094080F8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98549CA-013A-4BBA-8555-39FEA1994297}"/>
                </a:ext>
              </a:extLst>
            </p:cNvPr>
            <p:cNvSpPr txBox="1"/>
            <p:nvPr/>
          </p:nvSpPr>
          <p:spPr>
            <a:xfrm>
              <a:off x="1357203" y="2130111"/>
              <a:ext cx="1664514" cy="853070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(Brady 122</a:t>
              </a:r>
              <a:r>
                <a:rPr lang="en-US" sz="2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–</a:t>
              </a:r>
              <a:r>
                <a:rPr lang="en-US" sz="2200" dirty="0">
                  <a:solidFill>
                    <a:schemeClr val="bg1"/>
                  </a:solidFill>
                </a:rPr>
                <a:t>131)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769FA92-ACC7-4007-AAB2-B876B404BD4D}"/>
              </a:ext>
            </a:extLst>
          </p:cNvPr>
          <p:cNvGrpSpPr/>
          <p:nvPr/>
        </p:nvGrpSpPr>
        <p:grpSpPr>
          <a:xfrm>
            <a:off x="6340126" y="4813894"/>
            <a:ext cx="3801400" cy="114929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935DDEDD-632A-4F19-A303-1C5E250BA64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285482-E980-44C5-A227-CD0CC24B3437}"/>
                </a:ext>
              </a:extLst>
            </p:cNvPr>
            <p:cNvSpPr txBox="1"/>
            <p:nvPr/>
          </p:nvSpPr>
          <p:spPr>
            <a:xfrm>
              <a:off x="1357203" y="2130111"/>
              <a:ext cx="1664514" cy="853070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(Green 79)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7191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 Cited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A91A163-E5B9-437F-9FF2-99317FBCF3BF}"/>
              </a:ext>
            </a:extLst>
          </p:cNvPr>
          <p:cNvSpPr/>
          <p:nvPr/>
        </p:nvSpPr>
        <p:spPr>
          <a:xfrm>
            <a:off x="6765635" y="2117783"/>
            <a:ext cx="4287982" cy="90601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titled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6B73D7-AEF7-4007-B679-DC9E17C87BB4}"/>
              </a:ext>
            </a:extLst>
          </p:cNvPr>
          <p:cNvSpPr txBox="1"/>
          <p:nvPr/>
        </p:nvSpPr>
        <p:spPr>
          <a:xfrm>
            <a:off x="1203036" y="1360456"/>
            <a:ext cx="9785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Located at the end of the paper and should be _______________.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E0C564-4B36-4A59-91F4-E8F013C44EA3}"/>
              </a:ext>
            </a:extLst>
          </p:cNvPr>
          <p:cNvSpPr/>
          <p:nvPr/>
        </p:nvSpPr>
        <p:spPr>
          <a:xfrm>
            <a:off x="6765635" y="3429000"/>
            <a:ext cx="4287982" cy="90601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alphabetized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116BD2-1D70-4A14-B9C4-135846457354}"/>
              </a:ext>
            </a:extLst>
          </p:cNvPr>
          <p:cNvSpPr/>
          <p:nvPr/>
        </p:nvSpPr>
        <p:spPr>
          <a:xfrm>
            <a:off x="6765635" y="4740217"/>
            <a:ext cx="4287982" cy="90601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formatted</a:t>
            </a:r>
          </a:p>
        </p:txBody>
      </p:sp>
    </p:spTree>
    <p:extLst>
      <p:ext uri="{BB962C8B-B14F-4D97-AF65-F5344CB8AC3E}">
        <p14:creationId xmlns:p14="http://schemas.microsoft.com/office/powerpoint/2010/main" val="3123196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342</Words>
  <Application>Microsoft Office PowerPoint</Application>
  <PresentationFormat>Widescreen</PresentationFormat>
  <Paragraphs>106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75</cp:revision>
  <dcterms:created xsi:type="dcterms:W3CDTF">2017-06-16T13:06:21Z</dcterms:created>
  <dcterms:modified xsi:type="dcterms:W3CDTF">2020-08-24T15:51:04Z</dcterms:modified>
</cp:coreProperties>
</file>